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39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34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875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36127">
              <a:defRPr/>
            </a:pPr>
            <a:fld id="{5EF8A6CD-5299-4BCA-8671-ADA8835225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36127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01"/>
          <a:stretch/>
        </p:blipFill>
        <p:spPr bwMode="auto">
          <a:xfrm flipH="1">
            <a:off x="7693259" y="0"/>
            <a:ext cx="449874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5"/>
          <p:cNvSpPr txBox="1">
            <a:spLocks/>
          </p:cNvSpPr>
          <p:nvPr userDrawn="1"/>
        </p:nvSpPr>
        <p:spPr>
          <a:xfrm>
            <a:off x="9108017" y="6356356"/>
            <a:ext cx="2844800" cy="365125"/>
          </a:xfrm>
          <a:prstGeom prst="rect">
            <a:avLst/>
          </a:prstGeom>
        </p:spPr>
        <p:txBody>
          <a:bodyPr vert="horz" lIns="83617" tIns="41809" rIns="83617" bIns="41809" rtlCol="0" anchor="ctr"/>
          <a:lstStyle>
            <a:defPPr>
              <a:defRPr lang="zh-CN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836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C2B051-4818-4576-817D-581FAE8922BD}" type="slidenum">
              <a:rPr kumimoji="0" lang="zh-CN" altLang="en-US" sz="1463" b="0" i="0" u="none" strike="noStrike" kern="1200" cap="none" spc="0" normalizeH="0" baseline="0" noProof="0" smtClean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onstantia"/>
                <a:ea typeface="微软雅黑"/>
                <a:cs typeface="+mn-cs"/>
              </a:rPr>
              <a:pPr marL="0" marR="0" lvl="0" indent="0" algn="r" defTabSz="8361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463" b="0" i="0" u="none" strike="noStrike" kern="1200" cap="none" spc="0" normalizeH="0" baseline="0" noProof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onstantia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666569"/>
      </p:ext>
    </p:extLst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32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1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1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26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44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61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6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70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1D18C-47AA-4273-8B14-D77241C39A27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A617A-3B4C-4EB7-9432-2D9CE146FF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59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.jpg"/><Relationship Id="rId18" Type="http://schemas.openxmlformats.org/officeDocument/2006/relationships/image" Target="../media/image31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" Type="http://schemas.openxmlformats.org/officeDocument/2006/relationships/image" Target="../media/image17.png"/><Relationship Id="rId16" Type="http://schemas.openxmlformats.org/officeDocument/2006/relationships/image" Target="../media/image2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4.jpeg"/><Relationship Id="rId5" Type="http://schemas.openxmlformats.org/officeDocument/2006/relationships/image" Target="../media/image20.png"/><Relationship Id="rId15" Type="http://schemas.openxmlformats.org/officeDocument/2006/relationships/image" Target="../media/image28.jpg"/><Relationship Id="rId10" Type="http://schemas.openxmlformats.org/officeDocument/2006/relationships/image" Target="../media/image23.jpg"/><Relationship Id="rId19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14.png"/><Relationship Id="rId1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0" b="19183"/>
          <a:stretch/>
        </p:blipFill>
        <p:spPr>
          <a:xfrm>
            <a:off x="4380049" y="1359086"/>
            <a:ext cx="6219227" cy="23721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6" t="24489" r="30255" b="23265"/>
          <a:stretch/>
        </p:blipFill>
        <p:spPr>
          <a:xfrm>
            <a:off x="1583184" y="1773418"/>
            <a:ext cx="1993407" cy="15434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679231" y="2003382"/>
            <a:ext cx="526161" cy="319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  <p:sp>
        <p:nvSpPr>
          <p:cNvPr id="11" name="矩形 10"/>
          <p:cNvSpPr/>
          <p:nvPr/>
        </p:nvSpPr>
        <p:spPr>
          <a:xfrm>
            <a:off x="7942311" y="2707299"/>
            <a:ext cx="526161" cy="319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  <p:sp>
        <p:nvSpPr>
          <p:cNvPr id="13" name="矩形 12"/>
          <p:cNvSpPr/>
          <p:nvPr/>
        </p:nvSpPr>
        <p:spPr>
          <a:xfrm>
            <a:off x="8744635" y="2385148"/>
            <a:ext cx="526161" cy="319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  <p:cxnSp>
        <p:nvCxnSpPr>
          <p:cNvPr id="15" name="直接连接符 14"/>
          <p:cNvCxnSpPr>
            <a:stCxn id="10" idx="1"/>
            <a:endCxn id="8" idx="0"/>
          </p:cNvCxnSpPr>
          <p:nvPr/>
        </p:nvCxnSpPr>
        <p:spPr>
          <a:xfrm flipH="1">
            <a:off x="5191901" y="2163365"/>
            <a:ext cx="2487325" cy="177245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952265" y="3049599"/>
            <a:ext cx="251704" cy="88622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endCxn id="9" idx="0"/>
          </p:cNvCxnSpPr>
          <p:nvPr/>
        </p:nvCxnSpPr>
        <p:spPr>
          <a:xfrm>
            <a:off x="9017663" y="2705111"/>
            <a:ext cx="589727" cy="12307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8" t="18774" r="24027" b="15374"/>
          <a:stretch/>
        </p:blipFill>
        <p:spPr>
          <a:xfrm>
            <a:off x="1583184" y="3933542"/>
            <a:ext cx="1993407" cy="1562122"/>
          </a:xfrm>
          <a:prstGeom prst="rect">
            <a:avLst/>
          </a:prstGeom>
        </p:spPr>
      </p:pic>
      <p:pic>
        <p:nvPicPr>
          <p:cNvPr id="5" name="图片 4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2" t="18911" r="25742" b="24217"/>
          <a:stretch/>
        </p:blipFill>
        <p:spPr>
          <a:xfrm>
            <a:off x="8482620" y="3935822"/>
            <a:ext cx="2057506" cy="1508838"/>
          </a:xfrm>
          <a:prstGeom prst="rect">
            <a:avLst/>
          </a:prstGeom>
        </p:spPr>
      </p:pic>
      <p:pic>
        <p:nvPicPr>
          <p:cNvPr id="12" name="图片 11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t="28571" r="31578" b="19592"/>
          <a:stretch/>
        </p:blipFill>
        <p:spPr>
          <a:xfrm>
            <a:off x="6218927" y="3984148"/>
            <a:ext cx="2057506" cy="1508838"/>
          </a:xfrm>
          <a:prstGeom prst="rect">
            <a:avLst/>
          </a:prstGeom>
        </p:spPr>
      </p:pic>
      <p:pic>
        <p:nvPicPr>
          <p:cNvPr id="14" name="图片 13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t="15570" r="28320" b="25382"/>
          <a:stretch/>
        </p:blipFill>
        <p:spPr>
          <a:xfrm>
            <a:off x="4046714" y="3935822"/>
            <a:ext cx="2057506" cy="15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15474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853627" y="2396231"/>
            <a:ext cx="1251905" cy="486660"/>
          </a:xfrm>
          <a:prstGeom prst="roundRect">
            <a:avLst/>
          </a:prstGeom>
          <a:ln>
            <a:solidFill>
              <a:srgbClr val="2F496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0A014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Aerial images</a:t>
            </a:r>
            <a:endParaRPr lang="zh-CN" altLang="en-US" sz="1067">
              <a:solidFill>
                <a:srgbClr val="0A0149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612241" y="2396231"/>
            <a:ext cx="1251905" cy="486660"/>
          </a:xfrm>
          <a:prstGeom prst="roundRect">
            <a:avLst/>
          </a:prstGeom>
          <a:ln>
            <a:solidFill>
              <a:srgbClr val="2552A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2552AC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Aerial SfM </a:t>
            </a:r>
          </a:p>
          <a:p>
            <a:pPr algn="ctr"/>
            <a:r>
              <a:rPr lang="en-US" altLang="zh-CN" sz="1067">
                <a:solidFill>
                  <a:srgbClr val="2552AC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result</a:t>
            </a:r>
            <a:endParaRPr lang="zh-CN" altLang="en-US" sz="1067">
              <a:solidFill>
                <a:srgbClr val="2552AC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372675" y="2401621"/>
            <a:ext cx="1251905" cy="486660"/>
          </a:xfrm>
          <a:prstGeom prst="roundRect">
            <a:avLst/>
          </a:prstGeom>
          <a:ln>
            <a:solidFill>
              <a:srgbClr val="2552A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2552AC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3D mesh model</a:t>
            </a:r>
            <a:endParaRPr lang="zh-CN" altLang="en-US" sz="1067">
              <a:solidFill>
                <a:srgbClr val="2552AC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215164" y="2396230"/>
            <a:ext cx="1251905" cy="386811"/>
          </a:xfrm>
          <a:prstGeom prst="roundRect">
            <a:avLst/>
          </a:prstGeom>
          <a:ln>
            <a:solidFill>
              <a:srgbClr val="00579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005792"/>
                </a:solidFill>
                <a:latin typeface="Adobe Gothic Std B" panose="020B0800000000000000" pitchFamily="34" charset="-128"/>
              </a:rPr>
              <a:t>Ground-render pairwise</a:t>
            </a:r>
            <a:endParaRPr lang="zh-CN" altLang="en-US" sz="1067">
              <a:solidFill>
                <a:srgbClr val="005792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853627" y="3738888"/>
            <a:ext cx="1251905" cy="486660"/>
          </a:xfrm>
          <a:prstGeom prst="roundRect">
            <a:avLst/>
          </a:prstGeom>
          <a:ln>
            <a:solidFill>
              <a:srgbClr val="2F496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zh-CN" sz="1067">
                <a:solidFill>
                  <a:srgbClr val="0A014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Ground images</a:t>
            </a:r>
            <a:endParaRPr lang="zh-CN" altLang="en-US" sz="1067">
              <a:solidFill>
                <a:srgbClr val="0A0149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612241" y="3724518"/>
            <a:ext cx="1251905" cy="486660"/>
          </a:xfrm>
          <a:prstGeom prst="roundRect">
            <a:avLst/>
          </a:prstGeom>
          <a:ln>
            <a:solidFill>
              <a:srgbClr val="2552A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2552AC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Ground SfM result</a:t>
            </a:r>
            <a:endParaRPr lang="zh-CN" altLang="en-US" sz="1067">
              <a:solidFill>
                <a:srgbClr val="2552AC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372675" y="3303189"/>
            <a:ext cx="1251905" cy="320752"/>
          </a:xfrm>
          <a:prstGeom prst="roundRect">
            <a:avLst/>
          </a:prstGeom>
          <a:ln>
            <a:solidFill>
              <a:srgbClr val="2552A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2552AC"/>
                </a:solidFill>
                <a:latin typeface="Adobe Gothic Std B" panose="020B0800000000000000" pitchFamily="34" charset="-128"/>
              </a:rPr>
              <a:t>Color map</a:t>
            </a:r>
            <a:endParaRPr lang="zh-CN" altLang="en-US" sz="1067">
              <a:solidFill>
                <a:srgbClr val="2552AC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370855" y="4298630"/>
            <a:ext cx="1251905" cy="320752"/>
          </a:xfrm>
          <a:prstGeom prst="roundRect">
            <a:avLst/>
          </a:prstGeom>
          <a:ln>
            <a:solidFill>
              <a:srgbClr val="2552A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2552AC"/>
                </a:solidFill>
                <a:latin typeface="Adobe Gothic Std B" panose="020B0800000000000000" pitchFamily="34" charset="-128"/>
              </a:rPr>
              <a:t>Normal map</a:t>
            </a:r>
            <a:endParaRPr lang="zh-CN" altLang="en-US" sz="1067">
              <a:solidFill>
                <a:srgbClr val="2552AC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372675" y="3811969"/>
            <a:ext cx="1251905" cy="320752"/>
          </a:xfrm>
          <a:prstGeom prst="roundRect">
            <a:avLst/>
          </a:prstGeom>
          <a:ln>
            <a:solidFill>
              <a:srgbClr val="2552A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2552AC"/>
                </a:solidFill>
                <a:latin typeface="Adobe Gothic Std B" panose="020B0800000000000000" pitchFamily="34" charset="-128"/>
              </a:rPr>
              <a:t>Depth map</a:t>
            </a:r>
            <a:endParaRPr lang="zh-CN" altLang="en-US" sz="1067">
              <a:solidFill>
                <a:srgbClr val="2552AC"/>
              </a:solidFill>
              <a:latin typeface="Adobe Gothic Std B" panose="020B0800000000000000" pitchFamily="34" charset="-128"/>
            </a:endParaRPr>
          </a:p>
        </p:txBody>
      </p:sp>
      <p:cxnSp>
        <p:nvCxnSpPr>
          <p:cNvPr id="16" name="直接箭头连接符 15"/>
          <p:cNvCxnSpPr>
            <a:stCxn id="26" idx="3"/>
            <a:endCxn id="27" idx="1"/>
          </p:cNvCxnSpPr>
          <p:nvPr/>
        </p:nvCxnSpPr>
        <p:spPr>
          <a:xfrm>
            <a:off x="4864146" y="2639561"/>
            <a:ext cx="508529" cy="5390"/>
          </a:xfrm>
          <a:prstGeom prst="straightConnector1">
            <a:avLst/>
          </a:prstGeom>
          <a:ln w="19050">
            <a:solidFill>
              <a:srgbClr val="255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69"/>
          <p:cNvSpPr/>
          <p:nvPr/>
        </p:nvSpPr>
        <p:spPr>
          <a:xfrm>
            <a:off x="7215164" y="3626697"/>
            <a:ext cx="1251905" cy="386811"/>
          </a:xfrm>
          <a:prstGeom prst="roundRect">
            <a:avLst/>
          </a:prstGeom>
          <a:ln>
            <a:solidFill>
              <a:srgbClr val="00579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005792"/>
                </a:solidFill>
                <a:latin typeface="Adobe Gothic Std B" panose="020B0800000000000000" pitchFamily="34" charset="-128"/>
              </a:rPr>
              <a:t>Ground-aerial coarse pairwise</a:t>
            </a:r>
            <a:endParaRPr lang="zh-CN" altLang="en-US" sz="1067">
              <a:solidFill>
                <a:srgbClr val="005792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7215164" y="3014932"/>
            <a:ext cx="1251905" cy="386811"/>
          </a:xfrm>
          <a:prstGeom prst="roundRect">
            <a:avLst/>
          </a:prstGeom>
          <a:ln>
            <a:solidFill>
              <a:srgbClr val="00579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005792"/>
                </a:solidFill>
                <a:latin typeface="Adobe Gothic Std B" panose="020B0800000000000000" pitchFamily="34" charset="-128"/>
              </a:rPr>
              <a:t>Aerial features</a:t>
            </a:r>
            <a:endParaRPr lang="zh-CN" altLang="en-US" sz="1067">
              <a:solidFill>
                <a:srgbClr val="005792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8973468" y="2396230"/>
            <a:ext cx="1251905" cy="486660"/>
          </a:xfrm>
          <a:prstGeom prst="roundRect">
            <a:avLst/>
          </a:prstGeom>
          <a:ln>
            <a:solidFill>
              <a:srgbClr val="2F496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00204A"/>
                </a:solidFill>
                <a:latin typeface="Adobe Gothic Std B" panose="020B0800000000000000" pitchFamily="34" charset="-128"/>
              </a:rPr>
              <a:t>Ground-aerial 3D model</a:t>
            </a:r>
            <a:endParaRPr lang="zh-CN" altLang="en-US" sz="1067">
              <a:solidFill>
                <a:srgbClr val="00204A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8973468" y="4132722"/>
            <a:ext cx="1251905" cy="486660"/>
          </a:xfrm>
          <a:prstGeom prst="roundRect">
            <a:avLst/>
          </a:prstGeom>
          <a:ln>
            <a:solidFill>
              <a:srgbClr val="2F496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00204A"/>
                </a:solidFill>
                <a:latin typeface="Adobe Gothic Std B" panose="020B0800000000000000" pitchFamily="34" charset="-128"/>
              </a:rPr>
              <a:t>Track linking</a:t>
            </a:r>
            <a:endParaRPr lang="zh-CN" altLang="en-US" sz="1067">
              <a:solidFill>
                <a:srgbClr val="00204A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8973468" y="3264476"/>
            <a:ext cx="1251905" cy="486660"/>
          </a:xfrm>
          <a:prstGeom prst="roundRect">
            <a:avLst/>
          </a:prstGeom>
          <a:ln>
            <a:solidFill>
              <a:srgbClr val="2F496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67">
                <a:solidFill>
                  <a:srgbClr val="00204A"/>
                </a:solidFill>
                <a:latin typeface="Adobe Gothic Std B" panose="020B0800000000000000" pitchFamily="34" charset="-128"/>
              </a:rPr>
              <a:t>MVS</a:t>
            </a:r>
            <a:endParaRPr lang="zh-CN" altLang="en-US" sz="1067">
              <a:solidFill>
                <a:srgbClr val="00204A"/>
              </a:solidFill>
              <a:latin typeface="Adobe Gothic Std B" panose="020B0800000000000000" pitchFamily="34" charset="-128"/>
            </a:endParaRPr>
          </a:p>
        </p:txBody>
      </p:sp>
      <p:cxnSp>
        <p:nvCxnSpPr>
          <p:cNvPr id="89" name="直接箭头连接符 88"/>
          <p:cNvCxnSpPr>
            <a:stCxn id="28" idx="2"/>
            <a:endCxn id="80" idx="0"/>
          </p:cNvCxnSpPr>
          <p:nvPr/>
        </p:nvCxnSpPr>
        <p:spPr>
          <a:xfrm>
            <a:off x="7841117" y="2783042"/>
            <a:ext cx="0" cy="231890"/>
          </a:xfrm>
          <a:prstGeom prst="straightConnector1">
            <a:avLst/>
          </a:prstGeom>
          <a:ln w="19050">
            <a:solidFill>
              <a:srgbClr val="0057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80" idx="2"/>
            <a:endCxn id="70" idx="0"/>
          </p:cNvCxnSpPr>
          <p:nvPr/>
        </p:nvCxnSpPr>
        <p:spPr>
          <a:xfrm>
            <a:off x="7841117" y="3401743"/>
            <a:ext cx="0" cy="224954"/>
          </a:xfrm>
          <a:prstGeom prst="straightConnector1">
            <a:avLst/>
          </a:prstGeom>
          <a:ln w="19050">
            <a:solidFill>
              <a:srgbClr val="0057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83" idx="0"/>
            <a:endCxn id="84" idx="2"/>
          </p:cNvCxnSpPr>
          <p:nvPr/>
        </p:nvCxnSpPr>
        <p:spPr>
          <a:xfrm flipV="1">
            <a:off x="9599421" y="3751136"/>
            <a:ext cx="0" cy="381586"/>
          </a:xfrm>
          <a:prstGeom prst="straightConnector1">
            <a:avLst/>
          </a:prstGeom>
          <a:ln w="19050">
            <a:solidFill>
              <a:srgbClr val="2F4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84" idx="0"/>
            <a:endCxn id="82" idx="2"/>
          </p:cNvCxnSpPr>
          <p:nvPr/>
        </p:nvCxnSpPr>
        <p:spPr>
          <a:xfrm flipV="1">
            <a:off x="9599421" y="2882889"/>
            <a:ext cx="0" cy="381585"/>
          </a:xfrm>
          <a:prstGeom prst="straightConnector1">
            <a:avLst/>
          </a:prstGeom>
          <a:ln w="19050">
            <a:solidFill>
              <a:srgbClr val="2F4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27" idx="2"/>
            <a:endCxn id="153" idx="0"/>
          </p:cNvCxnSpPr>
          <p:nvPr/>
        </p:nvCxnSpPr>
        <p:spPr>
          <a:xfrm>
            <a:off x="5998628" y="2888281"/>
            <a:ext cx="341" cy="371181"/>
          </a:xfrm>
          <a:prstGeom prst="straightConnector1">
            <a:avLst/>
          </a:prstGeom>
          <a:ln w="19050">
            <a:solidFill>
              <a:srgbClr val="255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31" idx="3"/>
            <a:endCxn id="153" idx="1"/>
          </p:cNvCxnSpPr>
          <p:nvPr/>
        </p:nvCxnSpPr>
        <p:spPr>
          <a:xfrm>
            <a:off x="4864146" y="3967847"/>
            <a:ext cx="454175" cy="608"/>
          </a:xfrm>
          <a:prstGeom prst="straightConnector1">
            <a:avLst/>
          </a:prstGeom>
          <a:ln w="19050">
            <a:solidFill>
              <a:srgbClr val="255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31" idx="0"/>
            <a:endCxn id="26" idx="2"/>
          </p:cNvCxnSpPr>
          <p:nvPr/>
        </p:nvCxnSpPr>
        <p:spPr>
          <a:xfrm flipV="1">
            <a:off x="4238193" y="2882890"/>
            <a:ext cx="0" cy="841627"/>
          </a:xfrm>
          <a:prstGeom prst="straightConnector1">
            <a:avLst/>
          </a:prstGeom>
          <a:ln w="19050">
            <a:solidFill>
              <a:srgbClr val="255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3551403" y="3100298"/>
            <a:ext cx="70372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rgbClr val="2552AC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Coarse</a:t>
            </a:r>
          </a:p>
          <a:p>
            <a:r>
              <a:rPr lang="en-US" altLang="zh-CN" sz="800">
                <a:solidFill>
                  <a:srgbClr val="2552AC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alignment</a:t>
            </a:r>
            <a:endParaRPr lang="zh-CN" altLang="en-US" sz="800">
              <a:solidFill>
                <a:srgbClr val="2552AC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719864" y="2261127"/>
            <a:ext cx="1519430" cy="2496165"/>
          </a:xfrm>
          <a:prstGeom prst="rect">
            <a:avLst/>
          </a:prstGeom>
          <a:noFill/>
          <a:ln>
            <a:solidFill>
              <a:srgbClr val="2F496B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19">
              <a:solidFill>
                <a:srgbClr val="0A0149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3444086" y="2261127"/>
            <a:ext cx="3410938" cy="2496165"/>
          </a:xfrm>
          <a:prstGeom prst="rect">
            <a:avLst/>
          </a:prstGeom>
          <a:noFill/>
          <a:ln>
            <a:solidFill>
              <a:srgbClr val="2552AC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19">
              <a:solidFill>
                <a:srgbClr val="597FCA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7064472" y="2261127"/>
            <a:ext cx="1553290" cy="2496165"/>
          </a:xfrm>
          <a:prstGeom prst="rect">
            <a:avLst/>
          </a:prstGeom>
          <a:noFill/>
          <a:ln>
            <a:solidFill>
              <a:srgbClr val="00579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19">
              <a:solidFill>
                <a:srgbClr val="005792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8822776" y="2269810"/>
            <a:ext cx="1553290" cy="2487483"/>
          </a:xfrm>
          <a:prstGeom prst="rect">
            <a:avLst/>
          </a:prstGeom>
          <a:noFill/>
          <a:ln>
            <a:solidFill>
              <a:srgbClr val="2F496B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19">
              <a:solidFill>
                <a:srgbClr val="00204A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2175504" y="1996327"/>
            <a:ext cx="60815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67">
                <a:solidFill>
                  <a:srgbClr val="0A014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Input</a:t>
            </a:r>
            <a:endParaRPr lang="zh-CN" altLang="en-US" sz="1067">
              <a:solidFill>
                <a:srgbClr val="0A0149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4447180" y="2001175"/>
            <a:ext cx="134064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67">
                <a:solidFill>
                  <a:srgbClr val="2552AC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3D-2D rendering</a:t>
            </a:r>
            <a:endParaRPr lang="zh-CN" altLang="en-US" sz="1067">
              <a:solidFill>
                <a:srgbClr val="2552AC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316539" y="1996327"/>
            <a:ext cx="134478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67">
                <a:solidFill>
                  <a:srgbClr val="00579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2D-3D matching</a:t>
            </a:r>
            <a:endParaRPr lang="zh-CN" altLang="en-US" sz="1067">
              <a:solidFill>
                <a:srgbClr val="00579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9295346" y="2001787"/>
            <a:ext cx="69284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67">
                <a:solidFill>
                  <a:srgbClr val="00204A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Output</a:t>
            </a:r>
            <a:endParaRPr lang="zh-CN" altLang="en-US" sz="1067">
              <a:solidFill>
                <a:srgbClr val="00204A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5338866" y="2929146"/>
            <a:ext cx="62833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rgbClr val="2552AC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rendering</a:t>
            </a:r>
            <a:endParaRPr lang="zh-CN" altLang="en-US" sz="800">
              <a:solidFill>
                <a:srgbClr val="2552AC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4629118" y="4187355"/>
            <a:ext cx="70372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rgbClr val="2552AC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rendering</a:t>
            </a:r>
            <a:endParaRPr lang="zh-CN" altLang="en-US" sz="800">
              <a:solidFill>
                <a:srgbClr val="2552AC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49" name="右箭头 148"/>
          <p:cNvSpPr/>
          <p:nvPr/>
        </p:nvSpPr>
        <p:spPr>
          <a:xfrm>
            <a:off x="3119020" y="3315561"/>
            <a:ext cx="445870" cy="383318"/>
          </a:xfrm>
          <a:prstGeom prst="rightArrow">
            <a:avLst/>
          </a:prstGeom>
          <a:solidFill>
            <a:schemeClr val="bg1"/>
          </a:solidFill>
          <a:ln>
            <a:solidFill>
              <a:srgbClr val="255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19"/>
          </a:p>
        </p:txBody>
      </p:sp>
      <p:sp>
        <p:nvSpPr>
          <p:cNvPr id="150" name="右箭头 149"/>
          <p:cNvSpPr/>
          <p:nvPr/>
        </p:nvSpPr>
        <p:spPr>
          <a:xfrm>
            <a:off x="6730426" y="3315561"/>
            <a:ext cx="445870" cy="383318"/>
          </a:xfrm>
          <a:prstGeom prst="rightArrow">
            <a:avLst/>
          </a:prstGeom>
          <a:solidFill>
            <a:schemeClr val="bg1"/>
          </a:solidFill>
          <a:ln>
            <a:solidFill>
              <a:srgbClr val="005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19"/>
          </a:p>
        </p:txBody>
      </p:sp>
      <p:sp>
        <p:nvSpPr>
          <p:cNvPr id="151" name="右箭头 150"/>
          <p:cNvSpPr/>
          <p:nvPr/>
        </p:nvSpPr>
        <p:spPr>
          <a:xfrm>
            <a:off x="8500450" y="3315561"/>
            <a:ext cx="445870" cy="383318"/>
          </a:xfrm>
          <a:prstGeom prst="rightArrow">
            <a:avLst/>
          </a:prstGeom>
          <a:solidFill>
            <a:schemeClr val="bg1"/>
          </a:solidFill>
          <a:ln>
            <a:solidFill>
              <a:srgbClr val="2F4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19"/>
          </a:p>
        </p:txBody>
      </p:sp>
      <p:sp>
        <p:nvSpPr>
          <p:cNvPr id="153" name="圆角矩形 152"/>
          <p:cNvSpPr/>
          <p:nvPr/>
        </p:nvSpPr>
        <p:spPr>
          <a:xfrm>
            <a:off x="5318321" y="3259462"/>
            <a:ext cx="1361295" cy="1417988"/>
          </a:xfrm>
          <a:prstGeom prst="roundRect">
            <a:avLst>
              <a:gd name="adj" fmla="val 9202"/>
            </a:avLst>
          </a:prstGeom>
          <a:noFill/>
          <a:ln>
            <a:solidFill>
              <a:srgbClr val="2552A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72">
              <a:solidFill>
                <a:srgbClr val="2552AC"/>
              </a:solidFill>
            </a:endParaRPr>
          </a:p>
        </p:txBody>
      </p:sp>
      <p:sp>
        <p:nvSpPr>
          <p:cNvPr id="164" name="圆角矩形 163"/>
          <p:cNvSpPr/>
          <p:nvPr/>
        </p:nvSpPr>
        <p:spPr>
          <a:xfrm>
            <a:off x="7215164" y="4232570"/>
            <a:ext cx="1251905" cy="386811"/>
          </a:xfrm>
          <a:prstGeom prst="roundRect">
            <a:avLst/>
          </a:prstGeom>
          <a:ln>
            <a:solidFill>
              <a:srgbClr val="00579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rgbClr val="005792"/>
                </a:solidFill>
                <a:latin typeface="Adobe Gothic Std B" panose="020B0800000000000000" pitchFamily="34" charset="-128"/>
              </a:rPr>
              <a:t>Templated matching results</a:t>
            </a:r>
            <a:endParaRPr lang="zh-CN" altLang="en-US" sz="1050">
              <a:solidFill>
                <a:srgbClr val="005792"/>
              </a:solidFill>
              <a:latin typeface="Adobe Gothic Std B" panose="020B0800000000000000" pitchFamily="34" charset="-128"/>
            </a:endParaRPr>
          </a:p>
        </p:txBody>
      </p:sp>
      <p:cxnSp>
        <p:nvCxnSpPr>
          <p:cNvPr id="195" name="直接箭头连接符 194"/>
          <p:cNvCxnSpPr/>
          <p:nvPr/>
        </p:nvCxnSpPr>
        <p:spPr>
          <a:xfrm>
            <a:off x="7841117" y="4020244"/>
            <a:ext cx="0" cy="224954"/>
          </a:xfrm>
          <a:prstGeom prst="straightConnector1">
            <a:avLst/>
          </a:prstGeom>
          <a:ln w="19050">
            <a:solidFill>
              <a:srgbClr val="0057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175392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819758" y="3818938"/>
            <a:ext cx="1562013" cy="1214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  <p:grpSp>
        <p:nvGrpSpPr>
          <p:cNvPr id="42" name="组合 41"/>
          <p:cNvGrpSpPr/>
          <p:nvPr/>
        </p:nvGrpSpPr>
        <p:grpSpPr>
          <a:xfrm>
            <a:off x="3998463" y="1270500"/>
            <a:ext cx="1116208" cy="915682"/>
            <a:chOff x="4591050" y="106799"/>
            <a:chExt cx="1464764" cy="120162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7942" y="412254"/>
              <a:ext cx="1196328" cy="791851"/>
            </a:xfrm>
            <a:prstGeom prst="rect">
              <a:avLst/>
            </a:prstGeom>
          </p:spPr>
        </p:pic>
        <p:cxnSp>
          <p:nvCxnSpPr>
            <p:cNvPr id="29" name="直接连接符 28"/>
            <p:cNvCxnSpPr/>
            <p:nvPr/>
          </p:nvCxnSpPr>
          <p:spPr>
            <a:xfrm>
              <a:off x="4720470" y="343518"/>
              <a:ext cx="1152000" cy="6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4591050" y="106799"/>
              <a:ext cx="1464764" cy="1201621"/>
              <a:chOff x="4591050" y="106799"/>
              <a:chExt cx="1464764" cy="1201621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4591050" y="106799"/>
                <a:ext cx="1404279" cy="120162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72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799445" y="156083"/>
                <a:ext cx="1256369" cy="259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86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Ground  images</a:t>
                </a:r>
                <a:endParaRPr lang="zh-CN" altLang="en-US" sz="686">
                  <a:latin typeface="Adobe Gothic Std B" panose="020B0800000000000000" pitchFamily="34" charset="-128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818265" y="1270501"/>
            <a:ext cx="1070116" cy="915682"/>
            <a:chOff x="6667499" y="106799"/>
            <a:chExt cx="1404279" cy="1201621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6793637" y="343518"/>
              <a:ext cx="1152000" cy="6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6667499" y="106799"/>
              <a:ext cx="1404279" cy="1201621"/>
              <a:chOff x="6667499" y="106799"/>
              <a:chExt cx="1404279" cy="120162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4472" y="412253"/>
                <a:ext cx="1190336" cy="791851"/>
              </a:xfrm>
              <a:prstGeom prst="rect">
                <a:avLst/>
              </a:prstGeom>
            </p:spPr>
          </p:pic>
          <p:grpSp>
            <p:nvGrpSpPr>
              <p:cNvPr id="16" name="组合 15"/>
              <p:cNvGrpSpPr/>
              <p:nvPr/>
            </p:nvGrpSpPr>
            <p:grpSpPr>
              <a:xfrm>
                <a:off x="6667499" y="106799"/>
                <a:ext cx="1404279" cy="1201621"/>
                <a:chOff x="6667499" y="106799"/>
                <a:chExt cx="1404279" cy="1201621"/>
              </a:xfrm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6667499" y="106799"/>
                  <a:ext cx="1404279" cy="1201621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72"/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6933000" y="154329"/>
                  <a:ext cx="1101215" cy="259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686">
                      <a:latin typeface="Adobe Gothic Std B" panose="020B0800000000000000" pitchFamily="34" charset="-128"/>
                      <a:ea typeface="Adobe Gothic Std B" panose="020B0800000000000000" pitchFamily="34" charset="-128"/>
                    </a:rPr>
                    <a:t>Aerial images</a:t>
                  </a:r>
                  <a:endParaRPr lang="zh-CN" altLang="en-US" sz="686">
                    <a:latin typeface="Adobe Gothic Std B" panose="020B0800000000000000" pitchFamily="34" charset="-128"/>
                  </a:endParaRPr>
                </a:p>
              </p:txBody>
            </p:sp>
          </p:grpSp>
        </p:grpSp>
      </p:grpSp>
      <p:grpSp>
        <p:nvGrpSpPr>
          <p:cNvPr id="13" name="组合 12"/>
          <p:cNvGrpSpPr/>
          <p:nvPr/>
        </p:nvGrpSpPr>
        <p:grpSpPr>
          <a:xfrm>
            <a:off x="4010583" y="2468097"/>
            <a:ext cx="1103392" cy="915682"/>
            <a:chOff x="4606948" y="1678367"/>
            <a:chExt cx="1447946" cy="1201621"/>
          </a:xfrm>
        </p:grpSpPr>
        <p:grpSp>
          <p:nvGrpSpPr>
            <p:cNvPr id="27" name="组合 26"/>
            <p:cNvGrpSpPr/>
            <p:nvPr/>
          </p:nvGrpSpPr>
          <p:grpSpPr>
            <a:xfrm>
              <a:off x="4606948" y="1678367"/>
              <a:ext cx="1404279" cy="1201621"/>
              <a:chOff x="4606948" y="1678367"/>
              <a:chExt cx="1404279" cy="1201621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4606948" y="1678367"/>
                <a:ext cx="1404279" cy="1201621"/>
                <a:chOff x="4606948" y="1678367"/>
                <a:chExt cx="1404279" cy="1201621"/>
              </a:xfrm>
            </p:grpSpPr>
            <p:pic>
              <p:nvPicPr>
                <p:cNvPr id="2" name="图片 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717" t="30885" r="14998" b="18231"/>
                <a:stretch/>
              </p:blipFill>
              <p:spPr>
                <a:xfrm>
                  <a:off x="4627669" y="2005843"/>
                  <a:ext cx="1367660" cy="791804"/>
                </a:xfrm>
                <a:prstGeom prst="rect">
                  <a:avLst/>
                </a:prstGeom>
              </p:spPr>
            </p:pic>
            <p:sp>
              <p:nvSpPr>
                <p:cNvPr id="19" name="圆角矩形 18"/>
                <p:cNvSpPr/>
                <p:nvPr/>
              </p:nvSpPr>
              <p:spPr>
                <a:xfrm>
                  <a:off x="4606948" y="1678367"/>
                  <a:ext cx="1404279" cy="1201621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72"/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725066" y="1911350"/>
                <a:ext cx="1152000" cy="63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30"/>
            <p:cNvSpPr txBox="1"/>
            <p:nvPr/>
          </p:nvSpPr>
          <p:spPr>
            <a:xfrm>
              <a:off x="4840788" y="1754334"/>
              <a:ext cx="1214106" cy="228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33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Ground SfM result</a:t>
              </a:r>
              <a:endParaRPr lang="zh-CN" altLang="en-US" sz="533">
                <a:latin typeface="Adobe Gothic Std B" panose="020B0800000000000000" pitchFamily="34" charset="-128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18260" y="2468097"/>
            <a:ext cx="1257392" cy="915682"/>
            <a:chOff x="6667498" y="1678367"/>
            <a:chExt cx="1650036" cy="1201621"/>
          </a:xfrm>
        </p:grpSpPr>
        <p:grpSp>
          <p:nvGrpSpPr>
            <p:cNvPr id="28" name="组合 27"/>
            <p:cNvGrpSpPr/>
            <p:nvPr/>
          </p:nvGrpSpPr>
          <p:grpSpPr>
            <a:xfrm>
              <a:off x="6667498" y="1678367"/>
              <a:ext cx="1404279" cy="1201621"/>
              <a:chOff x="6667498" y="1678367"/>
              <a:chExt cx="1404279" cy="1201621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6667498" y="1678367"/>
                <a:ext cx="1404279" cy="1201621"/>
                <a:chOff x="6667498" y="1678367"/>
                <a:chExt cx="1404279" cy="1201621"/>
              </a:xfrm>
            </p:grpSpPr>
            <p:pic>
              <p:nvPicPr>
                <p:cNvPr id="3" name="图片 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646" t="28298" r="33368" b="15103"/>
                <a:stretch/>
              </p:blipFill>
              <p:spPr>
                <a:xfrm>
                  <a:off x="6845326" y="1950104"/>
                  <a:ext cx="1059619" cy="903281"/>
                </a:xfrm>
                <a:prstGeom prst="rect">
                  <a:avLst/>
                </a:prstGeom>
              </p:spPr>
            </p:pic>
            <p:sp>
              <p:nvSpPr>
                <p:cNvPr id="20" name="圆角矩形 19"/>
                <p:cNvSpPr/>
                <p:nvPr/>
              </p:nvSpPr>
              <p:spPr>
                <a:xfrm>
                  <a:off x="6667498" y="1678367"/>
                  <a:ext cx="1404279" cy="1201621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72"/>
                </a:p>
              </p:txBody>
            </p:sp>
          </p:grpSp>
          <p:cxnSp>
            <p:nvCxnSpPr>
              <p:cNvPr id="25" name="直接连接符 24"/>
              <p:cNvCxnSpPr/>
              <p:nvPr/>
            </p:nvCxnSpPr>
            <p:spPr>
              <a:xfrm>
                <a:off x="6785616" y="1908175"/>
                <a:ext cx="1152000" cy="63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/>
            <p:cNvSpPr txBox="1"/>
            <p:nvPr/>
          </p:nvSpPr>
          <p:spPr>
            <a:xfrm>
              <a:off x="6963775" y="1745718"/>
              <a:ext cx="1353759" cy="228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33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Aerial SfM result</a:t>
              </a:r>
              <a:endParaRPr lang="zh-CN" altLang="en-US" sz="533">
                <a:latin typeface="Adobe Gothic Std B" panose="020B0800000000000000" pitchFamily="34" charset="-128"/>
              </a:endParaRPr>
            </a:p>
          </p:txBody>
        </p:sp>
      </p:grpSp>
      <p:sp>
        <p:nvSpPr>
          <p:cNvPr id="46" name="圆角矩形 45"/>
          <p:cNvSpPr/>
          <p:nvPr/>
        </p:nvSpPr>
        <p:spPr>
          <a:xfrm>
            <a:off x="5862662" y="4062017"/>
            <a:ext cx="1070116" cy="9156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  <p:cxnSp>
        <p:nvCxnSpPr>
          <p:cNvPr id="47" name="直接连接符 46"/>
          <p:cNvCxnSpPr/>
          <p:nvPr/>
        </p:nvCxnSpPr>
        <p:spPr>
          <a:xfrm>
            <a:off x="5972470" y="4245497"/>
            <a:ext cx="877869" cy="5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6044034" y="4119521"/>
            <a:ext cx="734744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Aerial mesh model</a:t>
            </a:r>
            <a:endParaRPr lang="zh-CN" altLang="en-US" sz="533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4" name="左右箭头 53"/>
          <p:cNvSpPr/>
          <p:nvPr/>
        </p:nvSpPr>
        <p:spPr>
          <a:xfrm rot="10800000">
            <a:off x="5221468" y="2879483"/>
            <a:ext cx="395496" cy="6565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  <p:sp>
        <p:nvSpPr>
          <p:cNvPr id="55" name="文本框 54"/>
          <p:cNvSpPr txBox="1"/>
          <p:nvPr/>
        </p:nvSpPr>
        <p:spPr>
          <a:xfrm>
            <a:off x="5063468" y="2707530"/>
            <a:ext cx="810803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1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Coarse  alignment</a:t>
            </a:r>
            <a:endParaRPr lang="zh-CN" altLang="en-US" sz="610">
              <a:latin typeface="Adobe Gothic Std B" panose="020B0800000000000000" pitchFamily="34" charset="-128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417411" y="4319117"/>
            <a:ext cx="409433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10">
                <a:solidFill>
                  <a:srgbClr val="0000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Render</a:t>
            </a:r>
            <a:endParaRPr lang="zh-CN" altLang="en-US" sz="610">
              <a:solidFill>
                <a:srgbClr val="0000FF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58" name="右箭头 57"/>
          <p:cNvSpPr/>
          <p:nvPr/>
        </p:nvSpPr>
        <p:spPr>
          <a:xfrm rot="5400000">
            <a:off x="6208296" y="3661993"/>
            <a:ext cx="400506" cy="9601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  <p:sp>
        <p:nvSpPr>
          <p:cNvPr id="59" name="文本框 58"/>
          <p:cNvSpPr txBox="1"/>
          <p:nvPr/>
        </p:nvSpPr>
        <p:spPr>
          <a:xfrm>
            <a:off x="6438530" y="3616335"/>
            <a:ext cx="347609" cy="303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6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MVS</a:t>
            </a:r>
            <a:endParaRPr lang="zh-CN" altLang="en-US" sz="686">
              <a:latin typeface="Adobe Gothic Std B" panose="020B0800000000000000" pitchFamily="34" charset="-128"/>
            </a:endParaRPr>
          </a:p>
        </p:txBody>
      </p:sp>
      <p:sp>
        <p:nvSpPr>
          <p:cNvPr id="60" name="右箭头 59"/>
          <p:cNvSpPr/>
          <p:nvPr/>
        </p:nvSpPr>
        <p:spPr>
          <a:xfrm rot="5400000">
            <a:off x="6251014" y="2279202"/>
            <a:ext cx="198790" cy="9460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  <p:sp>
        <p:nvSpPr>
          <p:cNvPr id="61" name="文本框 60"/>
          <p:cNvSpPr txBox="1"/>
          <p:nvPr/>
        </p:nvSpPr>
        <p:spPr>
          <a:xfrm>
            <a:off x="6406209" y="2236932"/>
            <a:ext cx="368330" cy="19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6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SfM</a:t>
            </a:r>
            <a:endParaRPr lang="zh-CN" altLang="en-US" sz="686">
              <a:latin typeface="Adobe Gothic Std B" panose="020B0800000000000000" pitchFamily="34" charset="-128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612580" y="2246958"/>
            <a:ext cx="368330" cy="19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6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SfM</a:t>
            </a:r>
            <a:endParaRPr lang="zh-CN" altLang="en-US" sz="686">
              <a:latin typeface="Adobe Gothic Std B" panose="020B0800000000000000" pitchFamily="34" charset="-128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545642" y="3519561"/>
            <a:ext cx="400164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10">
                <a:solidFill>
                  <a:srgbClr val="0000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Render</a:t>
            </a:r>
            <a:endParaRPr lang="zh-CN" altLang="en-US" sz="457">
              <a:solidFill>
                <a:srgbClr val="0000FF"/>
              </a:solidFill>
              <a:latin typeface="Adobe Gothic Std B" panose="020B0800000000000000" pitchFamily="34" charset="-128"/>
            </a:endParaRPr>
          </a:p>
        </p:txBody>
      </p:sp>
      <p:pic>
        <p:nvPicPr>
          <p:cNvPr id="33" name="图片 3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16687" y="3995166"/>
            <a:ext cx="595305" cy="397784"/>
          </a:xfrm>
          <a:prstGeom prst="rect">
            <a:avLst/>
          </a:prstGeom>
        </p:spPr>
      </p:pic>
      <p:pic>
        <p:nvPicPr>
          <p:cNvPr id="34" name="图片 33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91172" y="3999625"/>
            <a:ext cx="595305" cy="39778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6723" y="4581012"/>
            <a:ext cx="595305" cy="396686"/>
          </a:xfrm>
          <a:prstGeom prst="rect">
            <a:avLst/>
          </a:prstGeom>
        </p:spPr>
      </p:pic>
      <p:pic>
        <p:nvPicPr>
          <p:cNvPr id="37" name="图片 36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691172" y="4582977"/>
            <a:ext cx="595305" cy="397784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3968972" y="3837209"/>
            <a:ext cx="487939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Color map</a:t>
            </a:r>
            <a:endParaRPr lang="zh-CN" altLang="en-US" sz="533">
              <a:latin typeface="Adobe Gothic Std B" panose="020B0800000000000000" pitchFamily="34" charset="-128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743634" y="3830623"/>
            <a:ext cx="519266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Depth map</a:t>
            </a:r>
            <a:endParaRPr lang="zh-CN" altLang="en-US" sz="533">
              <a:latin typeface="Adobe Gothic Std B" panose="020B0800000000000000" pitchFamily="34" charset="-128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941256" y="4437307"/>
            <a:ext cx="547136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Normal map</a:t>
            </a:r>
            <a:endParaRPr lang="zh-CN" altLang="en-US" sz="533">
              <a:latin typeface="Adobe Gothic Std B" panose="020B0800000000000000" pitchFamily="34" charset="-128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4729698" y="4433370"/>
            <a:ext cx="547136" cy="174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XYZ map</a:t>
            </a:r>
            <a:endParaRPr lang="zh-CN" altLang="en-US" sz="533">
              <a:latin typeface="Adobe Gothic Std B" panose="020B0800000000000000" pitchFamily="34" charset="-128"/>
            </a:endParaRPr>
          </a:p>
        </p:txBody>
      </p:sp>
      <p:pic>
        <p:nvPicPr>
          <p:cNvPr id="66" name="图片 65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951703" y="4292703"/>
            <a:ext cx="908046" cy="606278"/>
          </a:xfrm>
          <a:prstGeom prst="rect">
            <a:avLst/>
          </a:prstGeom>
        </p:spPr>
      </p:pic>
      <p:sp>
        <p:nvSpPr>
          <p:cNvPr id="67" name="右箭头 66"/>
          <p:cNvSpPr/>
          <p:nvPr/>
        </p:nvSpPr>
        <p:spPr>
          <a:xfrm rot="5400000">
            <a:off x="4399382" y="2278169"/>
            <a:ext cx="198790" cy="9460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  <p:sp>
        <p:nvSpPr>
          <p:cNvPr id="68" name="右箭头 67"/>
          <p:cNvSpPr/>
          <p:nvPr/>
        </p:nvSpPr>
        <p:spPr>
          <a:xfrm rot="5400000">
            <a:off x="4399382" y="3551333"/>
            <a:ext cx="198790" cy="9460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  <p:sp>
        <p:nvSpPr>
          <p:cNvPr id="69" name="右箭头 68"/>
          <p:cNvSpPr/>
          <p:nvPr/>
        </p:nvSpPr>
        <p:spPr>
          <a:xfrm rot="10800000">
            <a:off x="5523683" y="4474634"/>
            <a:ext cx="198790" cy="9460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</p:spTree>
    <p:extLst>
      <p:ext uri="{BB962C8B-B14F-4D97-AF65-F5344CB8AC3E}">
        <p14:creationId xmlns:p14="http://schemas.microsoft.com/office/powerpoint/2010/main" val="3218991625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86407" y="1572345"/>
            <a:ext cx="1026010" cy="705039"/>
          </a:xfrm>
          <a:prstGeom prst="rect">
            <a:avLst/>
          </a:prstGeom>
        </p:spPr>
      </p:pic>
      <p:pic>
        <p:nvPicPr>
          <p:cNvPr id="17" name="图片 1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38187" y="1572345"/>
            <a:ext cx="1026010" cy="705039"/>
          </a:xfrm>
          <a:prstGeom prst="rect">
            <a:avLst/>
          </a:prstGeom>
        </p:spPr>
      </p:pic>
      <p:pic>
        <p:nvPicPr>
          <p:cNvPr id="123" name="图片 12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89184" y="1572345"/>
            <a:ext cx="1026010" cy="705039"/>
          </a:xfrm>
          <a:prstGeom prst="rect">
            <a:avLst/>
          </a:prstGeom>
        </p:spPr>
      </p:pic>
      <p:sp>
        <p:nvSpPr>
          <p:cNvPr id="5" name="弧形 4"/>
          <p:cNvSpPr/>
          <p:nvPr/>
        </p:nvSpPr>
        <p:spPr>
          <a:xfrm rot="3161898">
            <a:off x="5341216" y="628046"/>
            <a:ext cx="1945341" cy="915058"/>
          </a:xfrm>
          <a:prstGeom prst="arc">
            <a:avLst>
              <a:gd name="adj1" fmla="val 18829928"/>
              <a:gd name="adj2" fmla="val 20436331"/>
            </a:avLst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86">
              <a:latin typeface="Adobe Gothic Std B" panose="020B0800000000000000" pitchFamily="34" charset="-128"/>
              <a:ea typeface="SimHei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弧形 5"/>
          <p:cNvSpPr/>
          <p:nvPr/>
        </p:nvSpPr>
        <p:spPr>
          <a:xfrm rot="20043351">
            <a:off x="5167712" y="1370552"/>
            <a:ext cx="300396" cy="225998"/>
          </a:xfrm>
          <a:prstGeom prst="arc">
            <a:avLst>
              <a:gd name="adj1" fmla="val 10384210"/>
              <a:gd name="adj2" fmla="val 15883988"/>
            </a:avLst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86">
              <a:latin typeface="Adobe Gothic Std B" panose="020B0800000000000000" pitchFamily="34" charset="-128"/>
              <a:ea typeface="SimHei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178065" y="1218368"/>
            <a:ext cx="339911" cy="4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258663" y="439581"/>
            <a:ext cx="1618616" cy="1036894"/>
            <a:chOff x="5063096" y="200020"/>
            <a:chExt cx="2158606" cy="1454585"/>
          </a:xfrm>
        </p:grpSpPr>
        <p:grpSp>
          <p:nvGrpSpPr>
            <p:cNvPr id="19" name="组合 18"/>
            <p:cNvGrpSpPr/>
            <p:nvPr/>
          </p:nvGrpSpPr>
          <p:grpSpPr>
            <a:xfrm>
              <a:off x="5063096" y="200020"/>
              <a:ext cx="1925942" cy="1454585"/>
              <a:chOff x="4056366" y="3622112"/>
              <a:chExt cx="1260206" cy="981468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38" t="37823" r="40296" b="26666"/>
              <a:stretch/>
            </p:blipFill>
            <p:spPr>
              <a:xfrm>
                <a:off x="4281487" y="3622112"/>
                <a:ext cx="1004550" cy="771139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83764">
                <a:off x="4056366" y="4463747"/>
                <a:ext cx="221364" cy="139833"/>
              </a:xfrm>
              <a:prstGeom prst="rect">
                <a:avLst/>
              </a:prstGeom>
            </p:spPr>
          </p:pic>
          <p:sp>
            <p:nvSpPr>
              <p:cNvPr id="23" name="椭圆 22"/>
              <p:cNvSpPr/>
              <p:nvPr/>
            </p:nvSpPr>
            <p:spPr>
              <a:xfrm>
                <a:off x="5074596" y="4016166"/>
                <a:ext cx="35832" cy="26847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86">
                  <a:latin typeface="Adobe Gothic Std B" panose="020B0800000000000000" pitchFamily="34" charset="-128"/>
                  <a:ea typeface="SimHei" panose="02010609060101010101" pitchFamily="49" charset="-122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5074596" y="4066902"/>
                <a:ext cx="35832" cy="26847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86">
                  <a:latin typeface="Adobe Gothic Std B" panose="020B0800000000000000" pitchFamily="34" charset="-128"/>
                  <a:ea typeface="SimHei" panose="02010609060101010101" pitchFamily="49" charset="-122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951114" y="4026060"/>
                <a:ext cx="35832" cy="26847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86">
                  <a:latin typeface="Adobe Gothic Std B" panose="020B0800000000000000" pitchFamily="34" charset="-128"/>
                  <a:ea typeface="SimHei" panose="02010609060101010101" pitchFamily="49" charset="-122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  <p:cxnSp>
            <p:nvCxnSpPr>
              <p:cNvPr id="26" name="直接连接符 25"/>
              <p:cNvCxnSpPr>
                <a:stCxn id="25" idx="4"/>
                <a:endCxn id="22" idx="0"/>
              </p:cNvCxnSpPr>
              <p:nvPr/>
            </p:nvCxnSpPr>
            <p:spPr>
              <a:xfrm flipH="1">
                <a:off x="4204037" y="4052907"/>
                <a:ext cx="764994" cy="422163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23" idx="4"/>
                <a:endCxn id="22" idx="0"/>
              </p:cNvCxnSpPr>
              <p:nvPr/>
            </p:nvCxnSpPr>
            <p:spPr>
              <a:xfrm flipH="1">
                <a:off x="4204037" y="4043013"/>
                <a:ext cx="888475" cy="43205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4" idx="5"/>
                <a:endCxn id="22" idx="0"/>
              </p:cNvCxnSpPr>
              <p:nvPr/>
            </p:nvCxnSpPr>
            <p:spPr>
              <a:xfrm flipH="1">
                <a:off x="4204037" y="4089818"/>
                <a:ext cx="901143" cy="385252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3" idx="6"/>
                <a:endCxn id="20" idx="2"/>
              </p:cNvCxnSpPr>
              <p:nvPr/>
            </p:nvCxnSpPr>
            <p:spPr>
              <a:xfrm>
                <a:off x="5110428" y="4029590"/>
                <a:ext cx="206143" cy="157442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4" idx="5"/>
                <a:endCxn id="20" idx="2"/>
              </p:cNvCxnSpPr>
              <p:nvPr/>
            </p:nvCxnSpPr>
            <p:spPr>
              <a:xfrm>
                <a:off x="5105181" y="4089817"/>
                <a:ext cx="211391" cy="97215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5" idx="4"/>
                <a:endCxn id="20" idx="2"/>
              </p:cNvCxnSpPr>
              <p:nvPr/>
            </p:nvCxnSpPr>
            <p:spPr>
              <a:xfrm>
                <a:off x="4969031" y="4052907"/>
                <a:ext cx="347541" cy="134125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267389">
              <a:off x="6975510" y="950095"/>
              <a:ext cx="255977" cy="236406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6594860" y="1239292"/>
            <a:ext cx="617092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7">
                <a:latin typeface="Adobe Gothic Std B" panose="020B0800000000000000" pitchFamily="34" charset="-128"/>
                <a:ea typeface="Adobe Gothic Std B" panose="020B0800000000000000" pitchFamily="34" charset="-128"/>
                <a:cs typeface="Times New Roman" panose="02020603050405020304" pitchFamily="18" charset="0"/>
                <a:sym typeface="Times New Roman" panose="02020603050405020304" pitchFamily="18" charset="0"/>
              </a:rPr>
              <a:t>Occlusion dectection</a:t>
            </a:r>
            <a:endParaRPr lang="zh-CN" altLang="en-US" sz="457">
              <a:latin typeface="Adobe Gothic Std B" panose="020B0800000000000000" pitchFamily="34" charset="-128"/>
              <a:ea typeface="Adobe Gothic Std B" panose="020B0800000000000000" pitchFamily="34" charset="-128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7" name="图片 46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510144" y="684877"/>
            <a:ext cx="595305" cy="397784"/>
          </a:xfrm>
          <a:prstGeom prst="rect">
            <a:avLst/>
          </a:prstGeom>
        </p:spPr>
      </p:pic>
      <p:sp>
        <p:nvSpPr>
          <p:cNvPr id="49" name="右箭头 48"/>
          <p:cNvSpPr/>
          <p:nvPr/>
        </p:nvSpPr>
        <p:spPr>
          <a:xfrm>
            <a:off x="5204476" y="837594"/>
            <a:ext cx="213151" cy="8904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latin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1" name="十字形 50"/>
          <p:cNvSpPr/>
          <p:nvPr/>
        </p:nvSpPr>
        <p:spPr>
          <a:xfrm>
            <a:off x="4750612" y="1325205"/>
            <a:ext cx="124731" cy="125715"/>
          </a:xfrm>
          <a:prstGeom prst="plus">
            <a:avLst>
              <a:gd name="adj" fmla="val 33729"/>
            </a:avLst>
          </a:prstGeom>
          <a:solidFill>
            <a:srgbClr val="0000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latin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4422" y="682880"/>
            <a:ext cx="595305" cy="39668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03604" y="1299073"/>
            <a:ext cx="872925" cy="373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14" b="1">
                <a:latin typeface="Adobe Gothic Std B" panose="020B0800000000000000" pitchFamily="34" charset="-128"/>
                <a:ea typeface="Adobe Gothic Std B" panose="020B0800000000000000" pitchFamily="34" charset="-128"/>
                <a:cs typeface="Times New Roman" panose="02020603050405020304" pitchFamily="18" charset="0"/>
              </a:rPr>
              <a:t>Coarse matching</a:t>
            </a:r>
            <a:endParaRPr lang="zh-CN" altLang="en-US" sz="914" b="1">
              <a:latin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66551" y="439575"/>
            <a:ext cx="4646772" cy="2062419"/>
          </a:xfrm>
          <a:prstGeom prst="roundRect">
            <a:avLst>
              <a:gd name="adj" fmla="val 610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latin typeface="Adobe Gothic Std B" panose="020B0800000000000000" pitchFamily="34" charset="-128"/>
            </a:endParaRPr>
          </a:p>
        </p:txBody>
      </p:sp>
      <p:sp>
        <p:nvSpPr>
          <p:cNvPr id="72" name="十字形 71"/>
          <p:cNvSpPr/>
          <p:nvPr/>
        </p:nvSpPr>
        <p:spPr>
          <a:xfrm>
            <a:off x="6848544" y="806605"/>
            <a:ext cx="124731" cy="125715"/>
          </a:xfrm>
          <a:prstGeom prst="plus">
            <a:avLst>
              <a:gd name="adj" fmla="val 33729"/>
            </a:avLst>
          </a:prstGeom>
          <a:solidFill>
            <a:srgbClr val="0000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latin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3" name="右箭头 72"/>
          <p:cNvSpPr/>
          <p:nvPr/>
        </p:nvSpPr>
        <p:spPr>
          <a:xfrm rot="5400000">
            <a:off x="7255810" y="1314729"/>
            <a:ext cx="213151" cy="8904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latin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576530" y="1064494"/>
            <a:ext cx="462543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7">
                <a:latin typeface="Adobe Gothic Std B" panose="020B0800000000000000" pitchFamily="34" charset="-128"/>
                <a:ea typeface="Adobe Gothic Std B" panose="020B0800000000000000" pitchFamily="34" charset="-128"/>
                <a:cs typeface="Times New Roman" panose="02020603050405020304" pitchFamily="18" charset="0"/>
                <a:sym typeface="Times New Roman" panose="02020603050405020304" pitchFamily="18" charset="0"/>
              </a:rPr>
              <a:t>Depth map</a:t>
            </a:r>
            <a:endParaRPr lang="zh-CN" altLang="en-US" sz="457">
              <a:latin typeface="Adobe Gothic Std B" panose="020B0800000000000000" pitchFamily="34" charset="-128"/>
              <a:ea typeface="SimHei" panose="02010609060101010101" pitchFamily="49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141172" y="1065918"/>
            <a:ext cx="565453" cy="16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7">
                <a:latin typeface="Adobe Gothic Std B" panose="020B0800000000000000" pitchFamily="34" charset="-128"/>
                <a:ea typeface="Adobe Gothic Std B" panose="020B0800000000000000" pitchFamily="34" charset="-128"/>
                <a:cs typeface="Times New Roman" panose="02020603050405020304" pitchFamily="18" charset="0"/>
                <a:sym typeface="Times New Roman" panose="02020603050405020304" pitchFamily="18" charset="0"/>
              </a:rPr>
              <a:t>Normal map</a:t>
            </a:r>
            <a:endParaRPr lang="zh-CN" altLang="en-US" sz="457">
              <a:latin typeface="Adobe Gothic Std B" panose="020B0800000000000000" pitchFamily="34" charset="-128"/>
              <a:ea typeface="Adobe Gothic Std B" panose="020B0800000000000000" pitchFamily="34" charset="-128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558939" y="2254730"/>
            <a:ext cx="508065" cy="16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7">
                <a:latin typeface="Adobe Gothic Std B" panose="020B0800000000000000" pitchFamily="34" charset="-128"/>
                <a:ea typeface="Adobe Gothic Std B" panose="020B0800000000000000" pitchFamily="34" charset="-128"/>
                <a:cs typeface="Times New Roman" panose="02020603050405020304" pitchFamily="18" charset="0"/>
                <a:sym typeface="Times New Roman" panose="02020603050405020304" pitchFamily="18" charset="0"/>
              </a:rPr>
              <a:t>Render map</a:t>
            </a:r>
            <a:endParaRPr lang="zh-CN" altLang="en-US" sz="457">
              <a:latin typeface="Adobe Gothic Std B" panose="020B0800000000000000" pitchFamily="34" charset="-128"/>
              <a:ea typeface="Adobe Gothic Std B" panose="020B0800000000000000" pitchFamily="34" charset="-128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821950" y="2255437"/>
            <a:ext cx="540575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7">
                <a:latin typeface="Adobe Gothic Std B" panose="020B0800000000000000" pitchFamily="34" charset="-128"/>
                <a:ea typeface="Adobe Gothic Std B" panose="020B0800000000000000" pitchFamily="34" charset="-128"/>
                <a:cs typeface="Times New Roman" panose="02020603050405020304" pitchFamily="18" charset="0"/>
                <a:sym typeface="Times New Roman" panose="02020603050405020304" pitchFamily="18" charset="0"/>
              </a:rPr>
              <a:t>Ground image</a:t>
            </a:r>
            <a:endParaRPr lang="zh-CN" altLang="en-US" sz="457">
              <a:latin typeface="Adobe Gothic Std B" panose="020B0800000000000000" pitchFamily="34" charset="-128"/>
              <a:ea typeface="Adobe Gothic Std B" panose="020B0800000000000000" pitchFamily="34" charset="-128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7019697" y="2255437"/>
            <a:ext cx="540575" cy="16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7">
                <a:latin typeface="Adobe Gothic Std B" panose="020B0800000000000000" pitchFamily="34" charset="-128"/>
                <a:ea typeface="Adobe Gothic Std B" panose="020B0800000000000000" pitchFamily="34" charset="-128"/>
                <a:cs typeface="Times New Roman" panose="02020603050405020304" pitchFamily="18" charset="0"/>
                <a:sym typeface="Times New Roman" panose="02020603050405020304" pitchFamily="18" charset="0"/>
              </a:rPr>
              <a:t>Aerial image</a:t>
            </a:r>
            <a:endParaRPr lang="zh-CN" altLang="en-US" sz="457">
              <a:latin typeface="Adobe Gothic Std B" panose="020B0800000000000000" pitchFamily="34" charset="-128"/>
              <a:ea typeface="Adobe Gothic Std B" panose="020B0800000000000000" pitchFamily="34" charset="-128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3" name="下弧形箭头 112"/>
          <p:cNvSpPr/>
          <p:nvPr/>
        </p:nvSpPr>
        <p:spPr>
          <a:xfrm>
            <a:off x="5133385" y="2280698"/>
            <a:ext cx="630139" cy="99168"/>
          </a:xfrm>
          <a:prstGeom prst="curvedUpArrow">
            <a:avLst>
              <a:gd name="adj1" fmla="val 49599"/>
              <a:gd name="adj2" fmla="val 140416"/>
              <a:gd name="adj3" fmla="val 6015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solidFill>
                <a:schemeClr val="tx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990422" y="2379279"/>
            <a:ext cx="918694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7">
                <a:latin typeface="Adobe Gothic Std B" panose="020B0800000000000000" pitchFamily="34" charset="-128"/>
                <a:ea typeface="Adobe Gothic Std B" panose="020B0800000000000000" pitchFamily="34" charset="-128"/>
                <a:cs typeface="Times New Roman" panose="02020603050405020304" pitchFamily="18" charset="0"/>
                <a:sym typeface="Times New Roman" panose="02020603050405020304" pitchFamily="18" charset="0"/>
              </a:rPr>
              <a:t>Constraint feature matching</a:t>
            </a:r>
            <a:endParaRPr lang="zh-CN" altLang="en-US" sz="457">
              <a:latin typeface="Adobe Gothic Std B" panose="020B0800000000000000" pitchFamily="34" charset="-128"/>
              <a:ea typeface="Adobe Gothic Std B" panose="020B0800000000000000" pitchFamily="34" charset="-128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07" y="4224474"/>
            <a:ext cx="442764" cy="442764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57" y="4142041"/>
            <a:ext cx="1117798" cy="544505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29" y="4286165"/>
            <a:ext cx="319371" cy="319371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10" y="3213835"/>
            <a:ext cx="442764" cy="442764"/>
          </a:xfrm>
          <a:prstGeom prst="rect">
            <a:avLst/>
          </a:prstGeom>
        </p:spPr>
      </p:pic>
      <p:pic>
        <p:nvPicPr>
          <p:cNvPr id="144" name="图片 1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91" y="3268274"/>
            <a:ext cx="493573" cy="326629"/>
          </a:xfrm>
          <a:prstGeom prst="rect">
            <a:avLst/>
          </a:prstGeom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29" y="3268267"/>
            <a:ext cx="319371" cy="319371"/>
          </a:xfrm>
          <a:prstGeom prst="rect">
            <a:avLst/>
          </a:prstGeom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29" y="3770841"/>
            <a:ext cx="319371" cy="319371"/>
          </a:xfrm>
          <a:prstGeom prst="rect">
            <a:avLst/>
          </a:prstGeom>
        </p:spPr>
      </p:pic>
      <p:pic>
        <p:nvPicPr>
          <p:cNvPr id="150" name="图片 1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09" y="3716470"/>
            <a:ext cx="442764" cy="442764"/>
          </a:xfrm>
          <a:prstGeom prst="rect">
            <a:avLst/>
          </a:prstGeom>
        </p:spPr>
      </p:pic>
      <p:pic>
        <p:nvPicPr>
          <p:cNvPr id="151" name="图片 15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6" y="3799194"/>
            <a:ext cx="297595" cy="225011"/>
          </a:xfrm>
          <a:prstGeom prst="rect">
            <a:avLst/>
          </a:prstGeom>
        </p:spPr>
      </p:pic>
      <p:sp>
        <p:nvSpPr>
          <p:cNvPr id="152" name="椭圆 151"/>
          <p:cNvSpPr/>
          <p:nvPr/>
        </p:nvSpPr>
        <p:spPr>
          <a:xfrm>
            <a:off x="4006089" y="4333599"/>
            <a:ext cx="224954" cy="2245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latin typeface="Adobe Gothic Std B" panose="020B0800000000000000" pitchFamily="34" charset="-128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4006089" y="3315702"/>
            <a:ext cx="224954" cy="224501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latin typeface="Adobe Gothic Std B" panose="020B0800000000000000" pitchFamily="34" charset="-128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4006089" y="3818276"/>
            <a:ext cx="224954" cy="224501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solidFill>
                <a:srgbClr val="FF00FF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7280445" y="3211455"/>
            <a:ext cx="442764" cy="442764"/>
            <a:chOff x="4899020" y="3171487"/>
            <a:chExt cx="581025" cy="581025"/>
          </a:xfrm>
        </p:grpSpPr>
        <p:pic>
          <p:nvPicPr>
            <p:cNvPr id="160" name="图片 15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020" y="3171487"/>
              <a:ext cx="581025" cy="581025"/>
            </a:xfrm>
            <a:prstGeom prst="rect">
              <a:avLst/>
            </a:prstGeom>
          </p:spPr>
        </p:pic>
        <p:pic>
          <p:nvPicPr>
            <p:cNvPr id="161" name="图片 16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982" y="3261975"/>
              <a:ext cx="419100" cy="4191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165" name="组合 164"/>
          <p:cNvGrpSpPr/>
          <p:nvPr/>
        </p:nvGrpSpPr>
        <p:grpSpPr>
          <a:xfrm>
            <a:off x="7281816" y="3709152"/>
            <a:ext cx="442764" cy="442764"/>
            <a:chOff x="4899020" y="4971489"/>
            <a:chExt cx="581025" cy="581025"/>
          </a:xfrm>
        </p:grpSpPr>
        <p:pic>
          <p:nvPicPr>
            <p:cNvPr id="166" name="图片 16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020" y="4971489"/>
              <a:ext cx="581025" cy="581025"/>
            </a:xfrm>
            <a:prstGeom prst="rect">
              <a:avLst/>
            </a:prstGeom>
          </p:spPr>
        </p:pic>
        <p:pic>
          <p:nvPicPr>
            <p:cNvPr id="167" name="图片 16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982" y="5032837"/>
              <a:ext cx="419100" cy="4191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68" name="圆角矩形 167"/>
          <p:cNvSpPr/>
          <p:nvPr/>
        </p:nvSpPr>
        <p:spPr>
          <a:xfrm>
            <a:off x="4167413" y="2698571"/>
            <a:ext cx="823002" cy="283078"/>
          </a:xfrm>
          <a:prstGeom prst="roundRect">
            <a:avLst>
              <a:gd name="adj" fmla="val 45727"/>
            </a:avLst>
          </a:prstGeom>
          <a:solidFill>
            <a:srgbClr val="EFA97A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838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Ground patch</a:t>
            </a:r>
            <a:endParaRPr lang="zh-CN" altLang="en-US" sz="838">
              <a:solidFill>
                <a:schemeClr val="tx1"/>
              </a:solidFill>
              <a:latin typeface="Adobe Gothic Std B" panose="020B0800000000000000" pitchFamily="34" charset="-128"/>
              <a:ea typeface="黑体" panose="02010609060101010101" pitchFamily="49" charset="-122"/>
            </a:endParaRPr>
          </a:p>
        </p:txBody>
      </p:sp>
      <p:sp>
        <p:nvSpPr>
          <p:cNvPr id="169" name="圆角矩形 168"/>
          <p:cNvSpPr/>
          <p:nvPr/>
        </p:nvSpPr>
        <p:spPr>
          <a:xfrm>
            <a:off x="5142649" y="2698571"/>
            <a:ext cx="823002" cy="283078"/>
          </a:xfrm>
          <a:prstGeom prst="roundRect">
            <a:avLst>
              <a:gd name="adj" fmla="val 45727"/>
            </a:avLst>
          </a:prstGeom>
          <a:solidFill>
            <a:srgbClr val="E7C95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838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Aerial patch</a:t>
            </a:r>
            <a:endParaRPr lang="zh-CN" altLang="en-US" sz="838">
              <a:solidFill>
                <a:schemeClr val="tx1"/>
              </a:solidFill>
              <a:latin typeface="Adobe Gothic Std B" panose="020B0800000000000000" pitchFamily="34" charset="-128"/>
              <a:ea typeface="黑体" panose="02010609060101010101" pitchFamily="49" charset="-122"/>
            </a:endParaRPr>
          </a:p>
        </p:txBody>
      </p:sp>
      <p:sp>
        <p:nvSpPr>
          <p:cNvPr id="170" name="圆角矩形 169"/>
          <p:cNvSpPr/>
          <p:nvPr/>
        </p:nvSpPr>
        <p:spPr>
          <a:xfrm>
            <a:off x="6117885" y="2698571"/>
            <a:ext cx="823002" cy="283078"/>
          </a:xfrm>
          <a:prstGeom prst="roundRect">
            <a:avLst>
              <a:gd name="adj" fmla="val 45727"/>
            </a:avLst>
          </a:prstGeom>
          <a:solidFill>
            <a:srgbClr val="EFA97A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838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Rectified aerial patch</a:t>
            </a:r>
            <a:endParaRPr lang="zh-CN" altLang="en-US" sz="838">
              <a:solidFill>
                <a:schemeClr val="tx1"/>
              </a:solidFill>
              <a:latin typeface="Adobe Gothic Std B" panose="020B0800000000000000" pitchFamily="34" charset="-128"/>
              <a:ea typeface="黑体" panose="02010609060101010101" pitchFamily="49" charset="-122"/>
            </a:endParaRPr>
          </a:p>
        </p:txBody>
      </p:sp>
      <p:sp>
        <p:nvSpPr>
          <p:cNvPr id="171" name="圆角矩形 170"/>
          <p:cNvSpPr/>
          <p:nvPr/>
        </p:nvSpPr>
        <p:spPr>
          <a:xfrm>
            <a:off x="7090321" y="2698571"/>
            <a:ext cx="823002" cy="283078"/>
          </a:xfrm>
          <a:prstGeom prst="roundRect">
            <a:avLst>
              <a:gd name="adj" fmla="val 45727"/>
            </a:avLst>
          </a:prstGeom>
          <a:solidFill>
            <a:srgbClr val="E93C07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838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Template matching</a:t>
            </a:r>
            <a:endParaRPr lang="zh-CN" altLang="en-US" sz="838">
              <a:solidFill>
                <a:schemeClr val="tx1"/>
              </a:solidFill>
              <a:latin typeface="Adobe Gothic Std B" panose="020B0800000000000000" pitchFamily="34" charset="-128"/>
              <a:ea typeface="黑体" panose="02010609060101010101" pitchFamily="49" charset="-122"/>
            </a:endParaRPr>
          </a:p>
        </p:txBody>
      </p:sp>
      <p:cxnSp>
        <p:nvCxnSpPr>
          <p:cNvPr id="172" name="直接箭头连接符 171"/>
          <p:cNvCxnSpPr>
            <a:stCxn id="168" idx="3"/>
            <a:endCxn id="169" idx="1"/>
          </p:cNvCxnSpPr>
          <p:nvPr/>
        </p:nvCxnSpPr>
        <p:spPr>
          <a:xfrm>
            <a:off x="4990422" y="2840105"/>
            <a:ext cx="152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>
            <a:stCxn id="169" idx="3"/>
            <a:endCxn id="170" idx="1"/>
          </p:cNvCxnSpPr>
          <p:nvPr/>
        </p:nvCxnSpPr>
        <p:spPr>
          <a:xfrm>
            <a:off x="5965652" y="2840105"/>
            <a:ext cx="1522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stCxn id="168" idx="2"/>
            <a:endCxn id="170" idx="2"/>
          </p:cNvCxnSpPr>
          <p:nvPr/>
        </p:nvCxnSpPr>
        <p:spPr>
          <a:xfrm rot="16200000" flipH="1">
            <a:off x="5554150" y="2006414"/>
            <a:ext cx="9678" cy="1950472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>
            <a:stCxn id="170" idx="3"/>
            <a:endCxn id="171" idx="1"/>
          </p:cNvCxnSpPr>
          <p:nvPr/>
        </p:nvCxnSpPr>
        <p:spPr>
          <a:xfrm>
            <a:off x="6940894" y="2840105"/>
            <a:ext cx="149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圆角矩形 175"/>
          <p:cNvSpPr/>
          <p:nvPr/>
        </p:nvSpPr>
        <p:spPr>
          <a:xfrm>
            <a:off x="3266551" y="2645039"/>
            <a:ext cx="4646772" cy="2087519"/>
          </a:xfrm>
          <a:prstGeom prst="roundRect">
            <a:avLst>
              <a:gd name="adj" fmla="val 610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latin typeface="Adobe Gothic Std B" panose="020B0800000000000000" pitchFamily="34" charset="-128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3203013" y="3513938"/>
            <a:ext cx="872925" cy="373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14" b="1">
                <a:latin typeface="Adobe Gothic Std B" panose="020B0800000000000000" pitchFamily="34" charset="-128"/>
                <a:ea typeface="Adobe Gothic Std B" panose="020B0800000000000000" pitchFamily="34" charset="-128"/>
                <a:cs typeface="Times New Roman" panose="02020603050405020304" pitchFamily="18" charset="0"/>
              </a:rPr>
              <a:t>Precise matching</a:t>
            </a:r>
            <a:endParaRPr lang="zh-CN" altLang="en-US" sz="914" b="1">
              <a:latin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8" name="下箭头 177"/>
          <p:cNvSpPr/>
          <p:nvPr/>
        </p:nvSpPr>
        <p:spPr>
          <a:xfrm>
            <a:off x="3458816" y="2228101"/>
            <a:ext cx="424397" cy="802890"/>
          </a:xfrm>
          <a:prstGeom prst="downArrow">
            <a:avLst>
              <a:gd name="adj1" fmla="val 53969"/>
              <a:gd name="adj2" fmla="val 559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latin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80" name="图片 17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11102" y="4994583"/>
            <a:ext cx="3515323" cy="1166891"/>
          </a:xfrm>
          <a:prstGeom prst="rect">
            <a:avLst/>
          </a:prstGeom>
        </p:spPr>
      </p:pic>
      <p:sp>
        <p:nvSpPr>
          <p:cNvPr id="181" name="文本框 180"/>
          <p:cNvSpPr txBox="1"/>
          <p:nvPr/>
        </p:nvSpPr>
        <p:spPr>
          <a:xfrm>
            <a:off x="3206886" y="5461169"/>
            <a:ext cx="872925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14" b="1">
                <a:latin typeface="Adobe Gothic Std B" panose="020B0800000000000000" pitchFamily="34" charset="-128"/>
                <a:ea typeface="Adobe Gothic Std B" panose="020B0800000000000000" pitchFamily="34" charset="-128"/>
                <a:cs typeface="Times New Roman" panose="02020603050405020304" pitchFamily="18" charset="0"/>
              </a:rPr>
              <a:t>Result</a:t>
            </a:r>
            <a:endParaRPr lang="zh-CN" altLang="en-US" sz="914" b="1">
              <a:latin typeface="Adobe Gothic Std B" panose="020B0800000000000000" pitchFamily="34" charset="-128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2" name="圆角矩形 181"/>
          <p:cNvSpPr/>
          <p:nvPr/>
        </p:nvSpPr>
        <p:spPr>
          <a:xfrm>
            <a:off x="3284207" y="4902605"/>
            <a:ext cx="4647457" cy="1321542"/>
          </a:xfrm>
          <a:prstGeom prst="roundRect">
            <a:avLst>
              <a:gd name="adj" fmla="val 610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/>
          </a:p>
        </p:txBody>
      </p:sp>
      <p:sp>
        <p:nvSpPr>
          <p:cNvPr id="183" name="下箭头 182"/>
          <p:cNvSpPr/>
          <p:nvPr/>
        </p:nvSpPr>
        <p:spPr>
          <a:xfrm>
            <a:off x="3424127" y="4488228"/>
            <a:ext cx="424397" cy="802890"/>
          </a:xfrm>
          <a:prstGeom prst="downArrow">
            <a:avLst>
              <a:gd name="adj1" fmla="val 53969"/>
              <a:gd name="adj2" fmla="val 559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72">
              <a:latin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280445" y="4238698"/>
            <a:ext cx="442764" cy="428533"/>
          </a:xfrm>
          <a:prstGeom prst="roundRect">
            <a:avLst>
              <a:gd name="adj" fmla="val 2595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9681" tIns="34840" rIns="69681" bIns="34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1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Failed</a:t>
            </a:r>
            <a:endParaRPr lang="zh-CN" altLang="en-US" sz="61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1152545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104</Words>
  <Application>Microsoft Office PowerPoint</Application>
  <PresentationFormat>宽屏</PresentationFormat>
  <Paragraphs>54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Adobe Gothic Std B</vt:lpstr>
      <vt:lpstr>等线</vt:lpstr>
      <vt:lpstr>等线 Light</vt:lpstr>
      <vt:lpstr>SimHei</vt:lpstr>
      <vt:lpstr>SimHei</vt:lpstr>
      <vt:lpstr>微软雅黑</vt:lpstr>
      <vt:lpstr>Arial</vt:lpstr>
      <vt:lpstr>Constantia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zhend</dc:creator>
  <cp:lastModifiedBy>wang zhend</cp:lastModifiedBy>
  <cp:revision>3</cp:revision>
  <dcterms:created xsi:type="dcterms:W3CDTF">2019-12-09T00:40:11Z</dcterms:created>
  <dcterms:modified xsi:type="dcterms:W3CDTF">2019-12-09T00:52:39Z</dcterms:modified>
</cp:coreProperties>
</file>